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6"/>
  </p:notesMasterIdLst>
  <p:sldIdLst>
    <p:sldId id="256" r:id="rId5"/>
    <p:sldId id="257" r:id="rId6"/>
    <p:sldId id="266" r:id="rId7"/>
    <p:sldId id="258" r:id="rId8"/>
    <p:sldId id="268" r:id="rId9"/>
    <p:sldId id="264" r:id="rId10"/>
    <p:sldId id="260" r:id="rId11"/>
    <p:sldId id="267" r:id="rId12"/>
    <p:sldId id="261" r:id="rId13"/>
    <p:sldId id="262" r:id="rId14"/>
    <p:sldId id="265" r:id="rId15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6122"/>
    <a:srgbClr val="747474"/>
    <a:srgbClr val="FFFFFF"/>
    <a:srgbClr val="000000"/>
    <a:srgbClr val="898989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14FE7-5E0A-4A2C-BA19-6D4CD5BE81F2}" v="371" dt="2022-07-05T14:30:15.498"/>
    <p1510:client id="{7D9F903F-04C3-479A-94A9-7F8C647B6782}" v="1" dt="2022-10-19T15:41:01.880"/>
    <p1510:client id="{884CE149-11B5-4F65-9512-831D2F1DBB46}" v="1" dt="2022-10-19T15:40:47.195"/>
    <p1510:client id="{8E634488-7950-4BAF-8DAC-7273B4F57AD6}" v="243" dt="2022-09-20T20:00:12.723"/>
    <p1510:client id="{B4145672-79DD-4959-ADD9-8A7F3D1A15D2}" v="7" dt="2022-07-05T13:35:22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April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April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April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April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April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  <a:p>
            <a:r>
              <a:rPr lang="en-IN" sz="2400" dirty="0"/>
              <a:t>Review Presentation 1</a:t>
            </a:r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ROS 2 DDS communication framework</a:t>
            </a:r>
          </a:p>
          <a:p>
            <a:pPr lvl="1"/>
            <a:r>
              <a:rPr lang="en-IN" dirty="0"/>
              <a:t>Domain ID not robust to network traffic fluctuations</a:t>
            </a:r>
          </a:p>
          <a:p>
            <a:pPr lvl="1"/>
            <a:r>
              <a:rPr lang="en-IN" dirty="0"/>
              <a:t>Topics not discoverable over network</a:t>
            </a:r>
          </a:p>
          <a:p>
            <a:pPr lvl="1"/>
            <a:r>
              <a:rPr lang="en-IN" dirty="0"/>
              <a:t>Conflicting QoS profiles for sensors and actuators</a:t>
            </a:r>
          </a:p>
          <a:p>
            <a:r>
              <a:rPr lang="en-IN" dirty="0"/>
              <a:t>Unavailable ROS 2 packages and lack of resources</a:t>
            </a:r>
          </a:p>
          <a:p>
            <a:r>
              <a:rPr lang="en-IN" dirty="0"/>
              <a:t>Gazebo world and texture setup for ROS 2</a:t>
            </a:r>
          </a:p>
          <a:p>
            <a:r>
              <a:rPr lang="en-IN" dirty="0"/>
              <a:t>Gazebo residual errors and crashes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E8C624-8727-1507-79BC-7C8353BE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92" y="2308589"/>
            <a:ext cx="5843220" cy="3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54A45E-4022-5A30-FA41-6BA6562D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13" y="3894667"/>
            <a:ext cx="8135708" cy="2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860400"/>
          </a:xfrm>
        </p:spPr>
        <p:txBody>
          <a:bodyPr/>
          <a:lstStyle/>
          <a:p>
            <a:r>
              <a:rPr lang="en-IN" dirty="0"/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78" y="3561268"/>
            <a:ext cx="10933641" cy="860400"/>
          </a:xfrm>
        </p:spPr>
        <p:txBody>
          <a:bodyPr/>
          <a:lstStyle/>
          <a:p>
            <a:r>
              <a:rPr lang="en-IN" dirty="0"/>
              <a:t>Wall Following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9" name="Picture 8" descr="A picture containing text, computer, vector graphics, worktable&#10;&#10;Description automatically generated">
            <a:extLst>
              <a:ext uri="{FF2B5EF4-FFF2-40B4-BE49-F238E27FC236}">
                <a16:creationId xmlns:a16="http://schemas.microsoft.com/office/drawing/2014/main" id="{C90EC419-3F50-1BCD-460A-CEFE425F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12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Primary Responsibility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 development: Tanmay</a:t>
            </a:r>
          </a:p>
          <a:p>
            <a:r>
              <a:rPr lang="en-IN" dirty="0"/>
              <a:t>Simulation setup: Chinmay</a:t>
            </a:r>
          </a:p>
          <a:p>
            <a:r>
              <a:rPr lang="en-IN" dirty="0"/>
              <a:t>Simulation deployment: Chinmay</a:t>
            </a:r>
          </a:p>
          <a:p>
            <a:r>
              <a:rPr lang="en-IN" dirty="0"/>
              <a:t>Real-world deployment: Tanmay</a:t>
            </a:r>
          </a:p>
          <a:p>
            <a:r>
              <a:rPr lang="en-IN" dirty="0"/>
              <a:t>Git repository management: Chinmay</a:t>
            </a:r>
          </a:p>
          <a:p>
            <a:r>
              <a:rPr lang="en-IN" dirty="0"/>
              <a:t>Documentation: Tanmay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i="1" u="sng" dirty="0"/>
              <a:t>Note</a:t>
            </a:r>
            <a:r>
              <a:rPr lang="en-IN" b="1" i="1" dirty="0"/>
              <a:t>: </a:t>
            </a:r>
            <a:r>
              <a:rPr lang="en-IN" i="1" dirty="0"/>
              <a:t>Responsibility does not indicate contribution. Both members contributed equally to this project and have no conflict of interest to declare.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Framework: </a:t>
            </a:r>
            <a:r>
              <a:rPr lang="en-IN" dirty="0"/>
              <a:t>ROS 2</a:t>
            </a:r>
          </a:p>
          <a:p>
            <a:r>
              <a:rPr lang="en-IN" b="1" dirty="0"/>
              <a:t>Robot: </a:t>
            </a:r>
            <a:r>
              <a:rPr lang="en-IN" dirty="0"/>
              <a:t>TurtleBot3</a:t>
            </a:r>
          </a:p>
          <a:p>
            <a:r>
              <a:rPr lang="en-IN" b="1" dirty="0"/>
              <a:t>Sensors: </a:t>
            </a:r>
            <a:r>
              <a:rPr lang="en-IN" dirty="0"/>
              <a:t>LIDAR</a:t>
            </a:r>
          </a:p>
          <a:p>
            <a:r>
              <a:rPr lang="en-IN" b="1" dirty="0"/>
              <a:t>Algorithm:</a:t>
            </a:r>
          </a:p>
          <a:p>
            <a:pPr lvl="1"/>
            <a:r>
              <a:rPr lang="en-IN" dirty="0"/>
              <a:t>Front laser scan ranging measurement [0]</a:t>
            </a:r>
          </a:p>
          <a:p>
            <a:pPr lvl="1"/>
            <a:r>
              <a:rPr lang="en-IN" dirty="0"/>
              <a:t>Left [</a:t>
            </a:r>
            <a:r>
              <a:rPr lang="en-US" i="0" dirty="0">
                <a:effectLst/>
              </a:rPr>
              <a:t>75</a:t>
            </a:r>
            <a:r>
              <a:rPr lang="en-US" i="0" dirty="0">
                <a:solidFill>
                  <a:srgbClr val="1F2328"/>
                </a:solidFill>
                <a:effectLst/>
              </a:rPr>
              <a:t>:</a:t>
            </a:r>
            <a:r>
              <a:rPr lang="en-US" i="0" dirty="0">
                <a:effectLst/>
              </a:rPr>
              <a:t>105</a:t>
            </a:r>
            <a:r>
              <a:rPr lang="en-IN" i="0" dirty="0">
                <a:effectLst/>
              </a:rPr>
              <a:t>] and right [</a:t>
            </a:r>
            <a:r>
              <a:rPr lang="en-US" i="0" dirty="0">
                <a:effectLst/>
              </a:rPr>
              <a:t>255</a:t>
            </a:r>
            <a:r>
              <a:rPr lang="en-US" i="0" dirty="0">
                <a:solidFill>
                  <a:srgbClr val="1F2328"/>
                </a:solidFill>
                <a:effectLst/>
              </a:rPr>
              <a:t>:</a:t>
            </a:r>
            <a:r>
              <a:rPr lang="en-US" i="0" dirty="0">
                <a:effectLst/>
              </a:rPr>
              <a:t>285</a:t>
            </a:r>
            <a:r>
              <a:rPr lang="en-IN" i="0" dirty="0">
                <a:effectLst/>
              </a:rPr>
              <a:t>] laser scan sectors</a:t>
            </a:r>
            <a:endParaRPr lang="en-IN" dirty="0"/>
          </a:p>
          <a:p>
            <a:pPr lvl="1"/>
            <a:r>
              <a:rPr lang="en-IN" dirty="0"/>
              <a:t>De-coupled </a:t>
            </a:r>
            <a:r>
              <a:rPr lang="en-IN" dirty="0" err="1"/>
              <a:t>lat-lon</a:t>
            </a:r>
            <a:r>
              <a:rPr lang="en-IN" dirty="0"/>
              <a:t> PID controller architecture</a:t>
            </a:r>
          </a:p>
          <a:p>
            <a:pPr lvl="1"/>
            <a:r>
              <a:rPr lang="en-IN" i="0" dirty="0">
                <a:effectLst/>
              </a:rPr>
              <a:t>Adaptive cruise control based on frontal range</a:t>
            </a:r>
          </a:p>
          <a:p>
            <a:pPr lvl="1"/>
            <a:r>
              <a:rPr lang="en-IN" dirty="0"/>
              <a:t>Cross-track error based on mean left and right ranges</a:t>
            </a:r>
          </a:p>
          <a:p>
            <a:pPr lvl="1"/>
            <a:r>
              <a:rPr lang="en-IN" dirty="0"/>
              <a:t>Safety mechanisms and bounds (inf range, on-spot turn, actuation limits)</a:t>
            </a:r>
          </a:p>
          <a:p>
            <a:r>
              <a:rPr lang="en-IN" b="1" dirty="0"/>
              <a:t>Codebase: </a:t>
            </a:r>
            <a:r>
              <a:rPr lang="en-IN" dirty="0">
                <a:hlinkClick r:id="rId2"/>
              </a:rPr>
              <a:t>GitHub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01D6D-77BE-E37E-F635-ED95E50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27" y="2088359"/>
            <a:ext cx="3806685" cy="30492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0FCFFC-4841-9E9E-AEAA-4B68FF11F121}"/>
              </a:ext>
            </a:extLst>
          </p:cNvPr>
          <p:cNvCxnSpPr/>
          <p:nvPr/>
        </p:nvCxnSpPr>
        <p:spPr>
          <a:xfrm flipV="1">
            <a:off x="9232053" y="1252537"/>
            <a:ext cx="0" cy="2176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erge 14">
            <a:extLst>
              <a:ext uri="{FF2B5EF4-FFF2-40B4-BE49-F238E27FC236}">
                <a16:creationId xmlns:a16="http://schemas.microsoft.com/office/drawing/2014/main" id="{140F3218-1A3C-95CE-1A3D-31E9D971BD7A}"/>
              </a:ext>
            </a:extLst>
          </p:cNvPr>
          <p:cNvSpPr/>
          <p:nvPr/>
        </p:nvSpPr>
        <p:spPr>
          <a:xfrm rot="5400000">
            <a:off x="9272086" y="2276447"/>
            <a:ext cx="2225040" cy="2305106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erge 15">
            <a:extLst>
              <a:ext uri="{FF2B5EF4-FFF2-40B4-BE49-F238E27FC236}">
                <a16:creationId xmlns:a16="http://schemas.microsoft.com/office/drawing/2014/main" id="{7F0E03EA-0A33-5AF8-FCFB-5F4DB4AF331D}"/>
              </a:ext>
            </a:extLst>
          </p:cNvPr>
          <p:cNvSpPr/>
          <p:nvPr/>
        </p:nvSpPr>
        <p:spPr>
          <a:xfrm rot="16200000">
            <a:off x="6976567" y="2276447"/>
            <a:ext cx="2225040" cy="2305106"/>
          </a:xfrm>
          <a:prstGeom prst="flowChartMerg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/>
              <p:nvPr/>
            </p:nvSpPr>
            <p:spPr>
              <a:xfrm>
                <a:off x="8468996" y="329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BEFE6F-F2E0-25CA-2C46-C33BCC94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96" y="3290500"/>
                <a:ext cx="411972" cy="276999"/>
              </a:xfrm>
              <a:prstGeom prst="rect">
                <a:avLst/>
              </a:prstGeom>
              <a:blipFill>
                <a:blip r:embed="rId4"/>
                <a:stretch>
                  <a:fillRect l="-10294" r="-117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/>
              <p:nvPr/>
            </p:nvSpPr>
            <p:spPr>
              <a:xfrm>
                <a:off x="9592725" y="3290500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4E28B3-9B46-1609-ABE6-27009022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725" y="3290500"/>
                <a:ext cx="411972" cy="276999"/>
              </a:xfrm>
              <a:prstGeom prst="rect">
                <a:avLst/>
              </a:prstGeom>
              <a:blipFill>
                <a:blip r:embed="rId5"/>
                <a:stretch>
                  <a:fillRect l="-11940" r="-119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1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Assignment World</a:t>
            </a:r>
          </a:p>
        </p:txBody>
      </p:sp>
      <p:pic>
        <p:nvPicPr>
          <p:cNvPr id="11" name="wall_following_old">
            <a:hlinkClick r:id="" action="ppaction://media"/>
            <a:extLst>
              <a:ext uri="{FF2B5EF4-FFF2-40B4-BE49-F238E27FC236}">
                <a16:creationId xmlns:a16="http://schemas.microsoft.com/office/drawing/2014/main" id="{6DDCBC08-F08C-3E0F-41CF-A1B696C804B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Project World</a:t>
            </a:r>
          </a:p>
        </p:txBody>
      </p:sp>
      <p:pic>
        <p:nvPicPr>
          <p:cNvPr id="10" name="wall_following_sim">
            <a:hlinkClick r:id="" action="ppaction://media"/>
            <a:extLst>
              <a:ext uri="{FF2B5EF4-FFF2-40B4-BE49-F238E27FC236}">
                <a16:creationId xmlns:a16="http://schemas.microsoft.com/office/drawing/2014/main" id="{279AF351-CEBA-1141-531F-FF8890871A9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8378-6A50-5730-0A44-9BF2758D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Robot</a:t>
            </a:r>
          </a:p>
        </p:txBody>
      </p:sp>
      <p:pic>
        <p:nvPicPr>
          <p:cNvPr id="9" name="wall_following_real_robot">
            <a:hlinkClick r:id="" action="ppaction://media"/>
            <a:extLst>
              <a:ext uri="{FF2B5EF4-FFF2-40B4-BE49-F238E27FC236}">
                <a16:creationId xmlns:a16="http://schemas.microsoft.com/office/drawing/2014/main" id="{5DF940CE-C6B1-56F7-7B12-F7C99C4214D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2451643"/>
            <a:ext cx="5400675" cy="3038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86D1B-9393-D003-3FE6-8B6D0D3B9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Remote PC</a:t>
            </a:r>
          </a:p>
        </p:txBody>
      </p:sp>
      <p:pic>
        <p:nvPicPr>
          <p:cNvPr id="10" name="wall_following_real_rviz">
            <a:hlinkClick r:id="" action="ppaction://media"/>
            <a:extLst>
              <a:ext uri="{FF2B5EF4-FFF2-40B4-BE49-F238E27FC236}">
                <a16:creationId xmlns:a16="http://schemas.microsoft.com/office/drawing/2014/main" id="{BE8703C2-465D-70BC-C9AB-CE697E24FD56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675" y="2451643"/>
            <a:ext cx="5402263" cy="30384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April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1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Progress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Task 1: </a:t>
            </a:r>
            <a:r>
              <a:rPr lang="en-IN" dirty="0"/>
              <a:t>Wall Following</a:t>
            </a:r>
          </a:p>
          <a:p>
            <a:r>
              <a:rPr lang="en-IN" b="1" dirty="0"/>
              <a:t>Task 2: </a:t>
            </a:r>
            <a:r>
              <a:rPr lang="en-IN" dirty="0"/>
              <a:t>Obstacle Avoidance</a:t>
            </a:r>
          </a:p>
          <a:p>
            <a:r>
              <a:rPr lang="en-IN" b="1" dirty="0"/>
              <a:t>Task 3: </a:t>
            </a:r>
            <a:r>
              <a:rPr lang="en-IN" dirty="0"/>
              <a:t>Line Following</a:t>
            </a:r>
          </a:p>
          <a:p>
            <a:r>
              <a:rPr lang="en-IN" b="1" dirty="0"/>
              <a:t>Task 4: </a:t>
            </a:r>
            <a:r>
              <a:rPr lang="en-IN" dirty="0"/>
              <a:t>Stop Sign Detection</a:t>
            </a:r>
          </a:p>
          <a:p>
            <a:r>
              <a:rPr lang="en-IN" b="1" dirty="0"/>
              <a:t>Task 5: </a:t>
            </a:r>
            <a:r>
              <a:rPr lang="en-IN" dirty="0" err="1"/>
              <a:t>AprilTag</a:t>
            </a:r>
            <a:r>
              <a:rPr lang="en-IN" dirty="0"/>
              <a:t> Tracking</a:t>
            </a:r>
          </a:p>
          <a:p>
            <a:r>
              <a:rPr lang="en-IN" dirty="0"/>
              <a:t>Calibration and optimization for final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April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F3FDC94B-7B1C-2A51-3B6F-8DB1F701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0053" y="18097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b307200f-adf2-4dbb-94fd-dcc73869c24f"/>
    <ds:schemaRef ds:uri="http://schemas.microsoft.com/office/infopath/2007/PartnerControls"/>
    <ds:schemaRef ds:uri="681e0752-7327-43ef-af71-087853e23a2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332</Words>
  <Application>Microsoft Office PowerPoint</Application>
  <PresentationFormat>Widescreen</PresentationFormat>
  <Paragraphs>88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2</vt:lpstr>
      <vt:lpstr>Wingdings 3</vt:lpstr>
      <vt:lpstr>ARMLab CU-ICAR</vt:lpstr>
      <vt:lpstr>AuE-8230 Autonomy: Science and Systems</vt:lpstr>
      <vt:lpstr>Project Tasks</vt:lpstr>
      <vt:lpstr>Project Timeline</vt:lpstr>
      <vt:lpstr>Task 1</vt:lpstr>
      <vt:lpstr>Primary Responsibility Assignment</vt:lpstr>
      <vt:lpstr>Approach</vt:lpstr>
      <vt:lpstr>Simulation Results</vt:lpstr>
      <vt:lpstr>Real-World Results</vt:lpstr>
      <vt:lpstr>Progress and Next Steps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29</cp:revision>
  <dcterms:created xsi:type="dcterms:W3CDTF">2020-04-29T07:35:04Z</dcterms:created>
  <dcterms:modified xsi:type="dcterms:W3CDTF">2023-04-04T15:33:36Z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